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21"/>
  </p:notesMasterIdLst>
  <p:sldIdLst>
    <p:sldId id="260" r:id="rId4"/>
    <p:sldId id="327" r:id="rId5"/>
    <p:sldId id="336" r:id="rId6"/>
    <p:sldId id="305" r:id="rId7"/>
    <p:sldId id="337" r:id="rId8"/>
    <p:sldId id="334" r:id="rId9"/>
    <p:sldId id="338" r:id="rId10"/>
    <p:sldId id="339" r:id="rId11"/>
    <p:sldId id="345" r:id="rId12"/>
    <p:sldId id="340" r:id="rId13"/>
    <p:sldId id="323" r:id="rId14"/>
    <p:sldId id="341" r:id="rId15"/>
    <p:sldId id="325" r:id="rId16"/>
    <p:sldId id="342" r:id="rId17"/>
    <p:sldId id="343" r:id="rId18"/>
    <p:sldId id="281" r:id="rId19"/>
    <p:sldId id="34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E0B"/>
    <a:srgbClr val="E20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7BC91-0C7E-4B2F-A96A-5E798C01F656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5125F-DC27-476B-A83C-D6DFB2026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469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5125F-DC27-476B-A83C-D6DFB2026F7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775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5125F-DC27-476B-A83C-D6DFB2026F7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77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597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91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685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2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30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48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21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70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33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07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234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28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642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063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17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395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3232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308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914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343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640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389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2232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5992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9703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88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438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4052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4098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389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676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9133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08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4A753-AFCD-4C5C-90EA-2211914FD8B2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2DAE0-C145-4C34-B4A5-C9A024221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46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83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4A753-AFCD-4C5C-90EA-2211914FD8B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2DAE0-C145-4C34-B4A5-C9A024221B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2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7" y="-57150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107" y="0"/>
            <a:ext cx="2867000" cy="1953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-7761" y="1268760"/>
            <a:ext cx="7772400" cy="254679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года </a:t>
            </a:r>
            <a:br>
              <a:rPr lang="ru-RU" sz="4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Кукмор </a:t>
            </a:r>
            <a:r>
              <a:rPr lang="ru-RU" sz="4800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2020</a:t>
            </a:r>
            <a:endParaRPr lang="ru-RU" sz="48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5661248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Установочный семинар </a:t>
            </a:r>
          </a:p>
          <a:p>
            <a:pPr algn="ctr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29 ноября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 года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59832" y="4509120"/>
            <a:ext cx="228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Куратор конкурса: </a:t>
            </a:r>
          </a:p>
          <a:p>
            <a:pPr lvl="0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Бакланова М.Г.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3446" y="3357271"/>
            <a:ext cx="53128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 всем мне хочется дойти до самой сути…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Б.Л.Пастернак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90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1" y="0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-684584" y="699356"/>
            <a:ext cx="6498271" cy="108568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Конкурс проходит по номинациям:</a:t>
            </a:r>
            <a:endParaRPr lang="ru-RU" sz="3200" b="1" i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5" y="2060848"/>
            <a:ext cx="8136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«Педагогический дебют» - не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более 3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лет (при наличии) 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«Учитель года» - 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менее 5 лет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(обязательно)                 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66" y="3284984"/>
            <a:ext cx="8496944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Конкурс состоит из следующих этапов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: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32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1.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	школьный этап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   –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 18 ноября  по 26 ноября 2019 года;</a:t>
            </a:r>
            <a:endParaRPr lang="ru-RU" sz="2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      2.	муниципальный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этап – с 27 ноября 2019 года по </a:t>
            </a:r>
            <a:endParaRPr lang="ru-RU" sz="24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       17  января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2020 года.</a:t>
            </a:r>
            <a:endParaRPr lang="ru-RU" sz="24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4821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965" y="-13996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-324544" y="922434"/>
            <a:ext cx="7320900" cy="108568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>
                <a:solidFill>
                  <a:schemeClr val="tx2"/>
                </a:solidFill>
                <a:latin typeface="Times New Roman"/>
                <a:ea typeface="Times New Roman"/>
              </a:rPr>
              <a:t>Конкурсные мероприятия проводятся </a:t>
            </a:r>
            <a:endParaRPr lang="ru-RU" sz="2800" b="1" i="1" dirty="0" smtClean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r>
              <a:rPr lang="ru-RU" sz="2800" b="1" i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в два </a:t>
            </a:r>
            <a:r>
              <a:rPr lang="ru-RU" sz="2800" b="1" i="1" dirty="0">
                <a:solidFill>
                  <a:schemeClr val="tx2"/>
                </a:solidFill>
                <a:latin typeface="Times New Roman"/>
                <a:ea typeface="Times New Roman"/>
              </a:rPr>
              <a:t>тура:</a:t>
            </a:r>
            <a:endParaRPr lang="ru-RU" sz="3200" b="1" i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1" y="1988858"/>
            <a:ext cx="8568951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tabLst>
                <a:tab pos="540385" algn="l"/>
                <a:tab pos="682625" algn="l"/>
              </a:tabLst>
            </a:pPr>
            <a:r>
              <a:rPr lang="en-US" sz="2400" b="1" u="sng" dirty="0" smtClean="0">
                <a:solidFill>
                  <a:srgbClr val="002060"/>
                </a:solidFill>
                <a:latin typeface="Times New Roman"/>
                <a:ea typeface="Times New Roman"/>
              </a:rPr>
              <a:t>I-</a:t>
            </a:r>
            <a:r>
              <a:rPr lang="ru-RU" sz="2400" b="1" u="sng" dirty="0" smtClean="0">
                <a:solidFill>
                  <a:srgbClr val="002060"/>
                </a:solidFill>
                <a:latin typeface="Times New Roman"/>
                <a:ea typeface="Times New Roman"/>
              </a:rPr>
              <a:t>заочный</a:t>
            </a:r>
          </a:p>
          <a:p>
            <a:pPr algn="ctr">
              <a:lnSpc>
                <a:spcPct val="115000"/>
              </a:lnSpc>
              <a:tabLst>
                <a:tab pos="540385" algn="l"/>
                <a:tab pos="682625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Заочный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тур "Методическое портфолио" включает два конкурсных испытания: </a:t>
            </a:r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ctr">
              <a:lnSpc>
                <a:spcPct val="115000"/>
              </a:lnSpc>
              <a:tabLst>
                <a:tab pos="540385" algn="l"/>
                <a:tab pos="68262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"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Интернет-ресурс" и "Я - учитель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"</a:t>
            </a:r>
            <a:endParaRPr lang="ru-RU" sz="2400" b="1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ctr">
              <a:lnSpc>
                <a:spcPct val="115000"/>
              </a:lnSpc>
              <a:tabLst>
                <a:tab pos="540385" algn="l"/>
                <a:tab pos="682625" algn="l"/>
              </a:tabLst>
            </a:pPr>
            <a:r>
              <a:rPr lang="en-US" sz="2400" b="1" u="sng" dirty="0" smtClean="0">
                <a:solidFill>
                  <a:srgbClr val="002060"/>
                </a:solidFill>
                <a:latin typeface="Times New Roman"/>
                <a:ea typeface="Times New Roman"/>
              </a:rPr>
              <a:t>II</a:t>
            </a:r>
            <a:r>
              <a:rPr lang="ru-RU" sz="2400" b="1" u="sng" dirty="0" smtClean="0">
                <a:solidFill>
                  <a:srgbClr val="002060"/>
                </a:solidFill>
                <a:latin typeface="Times New Roman"/>
                <a:ea typeface="Times New Roman"/>
              </a:rPr>
              <a:t>-</a:t>
            </a:r>
            <a:r>
              <a:rPr lang="en-US" sz="2400" b="1" u="sng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400" b="1" u="sng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очный</a:t>
            </a:r>
            <a:endParaRPr lang="ru-RU" sz="2400" u="sng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Первый (очный)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-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(«Учитель-профи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») включает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конкурсное испытание: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«Урок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 </a:t>
            </a: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Второй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(очный</a:t>
            </a:r>
            <a:r>
              <a:rPr lang="ru-RU" sz="2400" b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) </a:t>
            </a:r>
            <a:r>
              <a:rPr lang="ru-RU" sz="2400" b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-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«Учитель-мастер» включает два конкурсных испытания: </a:t>
            </a:r>
            <a:endParaRPr lang="ru-RU" sz="24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Мастер-класс»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и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«Образовательный проект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»</a:t>
            </a:r>
            <a:endParaRPr lang="ru-RU" sz="20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tabLst>
                <a:tab pos="540385" algn="l"/>
                <a:tab pos="682625" algn="l"/>
              </a:tabLst>
            </a:pPr>
            <a:endParaRPr lang="ru-RU" sz="2400" b="1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086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5" y="2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-684584" y="793088"/>
            <a:ext cx="7772400" cy="133832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Критерии оценивания  </a:t>
            </a:r>
          </a:p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заочного тура «Интернет-ресурс»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115449"/>
            <a:ext cx="835292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12065" indent="-6350" algn="ctr">
              <a:lnSpc>
                <a:spcPct val="115000"/>
              </a:lnSpc>
              <a:spcAft>
                <a:spcPts val="0"/>
              </a:spcAft>
              <a:tabLst>
                <a:tab pos="81089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Критерии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оценивания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 личного сайта или блога:</a:t>
            </a:r>
            <a:endParaRPr lang="ru-RU" sz="2000" b="1" u="sng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Times New Roman"/>
              <a:buChar char="•"/>
              <a:tabLst>
                <a:tab pos="457200" algn="l"/>
                <a:tab pos="810895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Информационная насыщенность</a:t>
            </a:r>
          </a:p>
          <a:p>
            <a:pPr marL="342900" lvl="0" indent="-342900" algn="just">
              <a:lnSpc>
                <a:spcPct val="115000"/>
              </a:lnSpc>
              <a:buFont typeface="Times New Roman"/>
              <a:buChar char="•"/>
              <a:tabLst>
                <a:tab pos="457200" algn="l"/>
                <a:tab pos="810895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Безопасность, комфортность виртуальной образовательной среды</a:t>
            </a:r>
          </a:p>
          <a:p>
            <a:pPr marL="342900" lvl="0" indent="-342900" algn="just">
              <a:lnSpc>
                <a:spcPct val="115000"/>
              </a:lnSpc>
              <a:buFont typeface="Times New Roman"/>
              <a:buChar char="•"/>
              <a:tabLst>
                <a:tab pos="457200" algn="l"/>
                <a:tab pos="810895" algn="l"/>
              </a:tabLst>
            </a:pPr>
            <a:r>
              <a:rPr lang="ru-RU" sz="2400" spc="-65" dirty="0">
                <a:solidFill>
                  <a:srgbClr val="002060"/>
                </a:solidFill>
                <a:latin typeface="Times New Roman"/>
                <a:ea typeface="Times New Roman"/>
              </a:rPr>
              <a:t>Эффективность обратной связи</a:t>
            </a: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Times New Roman"/>
              <a:buChar char="•"/>
              <a:tabLst>
                <a:tab pos="457200" algn="l"/>
                <a:tab pos="810895" algn="l"/>
              </a:tabLst>
            </a:pPr>
            <a:r>
              <a:rPr lang="ru-RU" sz="2400" spc="-65" dirty="0">
                <a:solidFill>
                  <a:srgbClr val="002060"/>
                </a:solidFill>
                <a:latin typeface="Times New Roman"/>
                <a:ea typeface="Times New Roman"/>
              </a:rPr>
              <a:t>Актуальность информации</a:t>
            </a: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Times New Roman"/>
              <a:buChar char="•"/>
              <a:tabLst>
                <a:tab pos="457200" algn="l"/>
                <a:tab pos="810895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Оригинальность, адекватность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дизайна</a:t>
            </a:r>
            <a:endParaRPr lang="ru-RU" sz="2400" b="1" i="1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457200" algn="l"/>
                <a:tab pos="810895" algn="l"/>
              </a:tabLst>
            </a:pPr>
            <a:endParaRPr lang="ru-RU" sz="2400" b="1" i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457200" algn="l"/>
                <a:tab pos="810895" algn="l"/>
              </a:tabLst>
            </a:pPr>
            <a:r>
              <a:rPr lang="en-US" sz="24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Max-3</a:t>
            </a:r>
            <a:r>
              <a:rPr lang="ru-RU" sz="2400" b="1" i="1" smtClean="0">
                <a:solidFill>
                  <a:srgbClr val="002060"/>
                </a:solidFill>
                <a:latin typeface="Times New Roman"/>
                <a:ea typeface="Times New Roman"/>
              </a:rPr>
              <a:t>5баллов</a:t>
            </a:r>
            <a:endParaRPr lang="ru-RU" sz="2400" b="1" i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457200" algn="l"/>
                <a:tab pos="810895" algn="l"/>
              </a:tabLst>
            </a:pPr>
            <a:r>
              <a:rPr lang="ru-RU" sz="24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до 07 декабря</a:t>
            </a:r>
            <a:endParaRPr lang="ru-RU" sz="2000" b="1" i="1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6350" marR="12065" indent="-6350" algn="ctr">
              <a:lnSpc>
                <a:spcPct val="115000"/>
              </a:lnSpc>
              <a:spcAft>
                <a:spcPts val="0"/>
              </a:spcAft>
              <a:tabLst>
                <a:tab pos="810895" algn="l"/>
              </a:tabLst>
            </a:pPr>
            <a:endParaRPr lang="ru-RU" sz="2000" b="1" u="sng" dirty="0" smtClean="0">
              <a:latin typeface="Times New Roman"/>
              <a:ea typeface="Times New Roman"/>
            </a:endParaRPr>
          </a:p>
          <a:p>
            <a:pPr marL="6350" marR="12065" indent="-6350" algn="ctr">
              <a:lnSpc>
                <a:spcPct val="115000"/>
              </a:lnSpc>
              <a:spcAft>
                <a:spcPts val="0"/>
              </a:spcAft>
              <a:tabLst>
                <a:tab pos="810895" algn="l"/>
              </a:tabLst>
            </a:pPr>
            <a:endParaRPr lang="ru-RU" sz="2000" b="1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590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5" y="2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-5105" y="562253"/>
            <a:ext cx="5648672" cy="133832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Критерии оценивания  </a:t>
            </a:r>
          </a:p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заочного тура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/>
              </a:rPr>
              <a:t>«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Я – учитель»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80" y="1700808"/>
            <a:ext cx="8820474" cy="584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12065" indent="-6350" algn="ctr">
              <a:lnSpc>
                <a:spcPct val="115000"/>
              </a:lnSpc>
              <a:spcAft>
                <a:spcPts val="0"/>
              </a:spcAft>
              <a:tabLst>
                <a:tab pos="81089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Критерии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оценивания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эссе:</a:t>
            </a:r>
            <a:endParaRPr lang="ru-RU" sz="2000" b="1" u="sng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Языковая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грамотность текста </a:t>
            </a:r>
            <a:endParaRPr lang="ru-RU" sz="32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Обоснование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актуальности</a:t>
            </a:r>
          </a:p>
          <a:p>
            <a:pPr marL="342900" lvl="0" indent="-342900"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Наличие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ценностных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ориентиров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Аргументированность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позиции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Умение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формулировать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проблемы и видеть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пути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их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решения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400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Рефлексивность</a:t>
            </a:r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42900" indent="-342900"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Оригинальность изложения</a:t>
            </a: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Текст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эссе  « Я-учитель» объемом до 3 страниц 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обязательно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 размещают </a:t>
            </a:r>
            <a:endParaRPr lang="ru-RU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ctr">
              <a:lnSpc>
                <a:spcPct val="11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на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личном интернет - сайте, блоге и т.п.</a:t>
            </a:r>
            <a:endParaRPr lang="ru-RU" sz="2000" b="1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ctr">
              <a:lnSpc>
                <a:spcPct val="115000"/>
              </a:lnSpc>
              <a:tabLst>
                <a:tab pos="457200" algn="l"/>
                <a:tab pos="810895" algn="l"/>
              </a:tabLst>
            </a:pPr>
            <a:r>
              <a:rPr lang="en-US" sz="24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Max-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20баллов</a:t>
            </a:r>
            <a:endParaRPr lang="ru-RU" sz="2400" b="1" i="1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457200" algn="l"/>
                <a:tab pos="810895" algn="l"/>
              </a:tabLst>
            </a:pPr>
            <a:r>
              <a:rPr lang="ru-RU" sz="2400" b="1" i="1" dirty="0" smtClean="0">
                <a:solidFill>
                  <a:srgbClr val="870E0B"/>
                </a:solidFill>
                <a:latin typeface="Times New Roman"/>
                <a:ea typeface="Times New Roman"/>
              </a:rPr>
              <a:t>до 07 декабря</a:t>
            </a:r>
            <a:endParaRPr lang="ru-RU" sz="2000" b="1" i="1" dirty="0">
              <a:solidFill>
                <a:srgbClr val="870E0B"/>
              </a:solidFill>
              <a:latin typeface="Times New Roman"/>
              <a:ea typeface="Times New Roman"/>
            </a:endParaRPr>
          </a:p>
          <a:p>
            <a:pPr marL="6350" marR="12065" indent="-6350" algn="ctr">
              <a:lnSpc>
                <a:spcPct val="115000"/>
              </a:lnSpc>
              <a:spcAft>
                <a:spcPts val="0"/>
              </a:spcAft>
              <a:tabLst>
                <a:tab pos="810895" algn="l"/>
              </a:tabLst>
            </a:pPr>
            <a:endParaRPr lang="ru-RU" sz="2000" b="1" u="sng" dirty="0" smtClean="0">
              <a:latin typeface="Times New Roman"/>
              <a:ea typeface="Times New Roman"/>
            </a:endParaRPr>
          </a:p>
          <a:p>
            <a:pPr marL="6350" marR="12065" indent="-6350" algn="ctr">
              <a:lnSpc>
                <a:spcPct val="115000"/>
              </a:lnSpc>
              <a:spcAft>
                <a:spcPts val="0"/>
              </a:spcAft>
              <a:tabLst>
                <a:tab pos="810895" algn="l"/>
              </a:tabLst>
            </a:pPr>
            <a:endParaRPr lang="ru-RU" sz="2000" b="1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80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09" y="0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107504" y="1996391"/>
            <a:ext cx="8712968" cy="44569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algn="just">
              <a:lnSpc>
                <a:spcPct val="115000"/>
              </a:lnSpc>
              <a:tabLst>
                <a:tab pos="682625" algn="l"/>
              </a:tabLst>
            </a:pPr>
            <a:endParaRPr lang="ru-RU" sz="2400" b="1" u="sng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0">
              <a:lnSpc>
                <a:spcPct val="115000"/>
              </a:lnSpc>
              <a:tabLst>
                <a:tab pos="68262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Формат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конкурсного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испытания: </a:t>
            </a:r>
          </a:p>
          <a:p>
            <a:pPr marL="457200" algn="just">
              <a:lnSpc>
                <a:spcPct val="115000"/>
              </a:lnSpc>
              <a:tabLst>
                <a:tab pos="682625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Фрагмент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урока  по предмету (регламент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25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минут), самоанализ урока и  вопросы жюри (регламент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5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минут). </a:t>
            </a:r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0">
              <a:lnSpc>
                <a:spcPct val="115000"/>
              </a:lnSpc>
              <a:tabLst>
                <a:tab pos="682625" algn="l"/>
              </a:tabLst>
            </a:pPr>
            <a:endParaRPr lang="ru-RU" sz="2400" b="1" dirty="0" smtClean="0">
              <a:solidFill>
                <a:srgbClr val="870E0B"/>
              </a:solidFill>
              <a:latin typeface="Times New Roman"/>
              <a:ea typeface="Calibri"/>
            </a:endParaRPr>
          </a:p>
          <a:p>
            <a:pPr marL="457200">
              <a:lnSpc>
                <a:spcPct val="115000"/>
              </a:lnSpc>
              <a:tabLst>
                <a:tab pos="682625" algn="l"/>
              </a:tabLst>
            </a:pPr>
            <a:r>
              <a:rPr lang="ru-RU" sz="2400" b="1" dirty="0" smtClean="0">
                <a:solidFill>
                  <a:srgbClr val="870E0B"/>
                </a:solidFill>
                <a:latin typeface="Times New Roman"/>
                <a:ea typeface="Calibri"/>
              </a:rPr>
              <a:t>с ОБЯЗАТЕЛЬНЫМ использованием </a:t>
            </a:r>
          </a:p>
          <a:p>
            <a:pPr marL="457200">
              <a:lnSpc>
                <a:spcPct val="115000"/>
              </a:lnSpc>
              <a:tabLst>
                <a:tab pos="682625" algn="l"/>
              </a:tabLst>
            </a:pPr>
            <a:r>
              <a:rPr lang="ru-RU" sz="2400" b="1" dirty="0" smtClean="0">
                <a:solidFill>
                  <a:srgbClr val="870E0B"/>
                </a:solidFill>
                <a:latin typeface="Times New Roman"/>
                <a:ea typeface="Calibri"/>
              </a:rPr>
              <a:t>цифровых образовательных технологий</a:t>
            </a:r>
            <a:endParaRPr lang="ru-RU" sz="2400" dirty="0">
              <a:solidFill>
                <a:srgbClr val="870E0B"/>
              </a:solidFill>
              <a:latin typeface="Times New Roman"/>
              <a:ea typeface="Times New Roman"/>
            </a:endParaRPr>
          </a:p>
          <a:p>
            <a:pPr marL="457200" algn="just">
              <a:lnSpc>
                <a:spcPct val="115000"/>
              </a:lnSpc>
              <a:tabLst>
                <a:tab pos="682625" algn="l"/>
              </a:tabLst>
            </a:pPr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0">
              <a:lnSpc>
                <a:spcPct val="115000"/>
              </a:lnSpc>
              <a:tabLst>
                <a:tab pos="682625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Тема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урока в соответствии с календарно-тематическим планированием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ОО.</a:t>
            </a:r>
          </a:p>
          <a:p>
            <a:pPr marL="457200" algn="just">
              <a:lnSpc>
                <a:spcPct val="115000"/>
              </a:lnSpc>
              <a:tabLst>
                <a:tab pos="682625" algn="l"/>
              </a:tabLst>
            </a:pPr>
            <a:endParaRPr lang="ru-RU" sz="2000" b="1" u="sng" dirty="0" smtClean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284563" y="987092"/>
            <a:ext cx="8856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Критерии оценивания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первого очного тура «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Урок»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4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09" y="0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413672" y="351880"/>
            <a:ext cx="57721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Критерии оценивания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первого очного тура «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Урок»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105390" y="2348880"/>
            <a:ext cx="8712968" cy="330481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lnSpc>
                <a:spcPct val="115000"/>
              </a:lnSpc>
              <a:tabLst>
                <a:tab pos="68262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Критерии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оценивания: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Разработка, обоснование и представление проекта урока;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Предметное 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содержание;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Организационная 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культура;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Творческий 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подход к решению методических / профессиональных задач;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Психолого-педагогическая 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и коммуникативная культура;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Инновационная 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составляющая </a:t>
            </a: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профессиональной деятельности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Информационная 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и языковая грамотность;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Профессионально-личностные 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качества;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Результативность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;</a:t>
            </a:r>
          </a:p>
          <a:p>
            <a:pPr marL="342900" indent="-34290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Рефлексия </a:t>
            </a:r>
            <a:r>
              <a:rPr lang="ru-RU" sz="2200" dirty="0">
                <a:solidFill>
                  <a:srgbClr val="002060"/>
                </a:solidFill>
                <a:latin typeface="Times New Roman"/>
                <a:ea typeface="Calibri"/>
              </a:rPr>
              <a:t>проведенного урока (самоанализ</a:t>
            </a: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).</a:t>
            </a:r>
          </a:p>
          <a:p>
            <a:pPr>
              <a:lnSpc>
                <a:spcPts val="2400"/>
              </a:lnSpc>
            </a:pPr>
            <a:endParaRPr lang="ru-RU" sz="2200" b="1" i="1" dirty="0">
              <a:solidFill>
                <a:srgbClr val="002060"/>
              </a:solidFill>
              <a:latin typeface="Times New Roman"/>
              <a:ea typeface="Times New Roman"/>
              <a:cs typeface="+mn-cs"/>
            </a:endParaRPr>
          </a:p>
          <a:p>
            <a:pPr>
              <a:lnSpc>
                <a:spcPts val="2400"/>
              </a:lnSpc>
            </a:pPr>
            <a:r>
              <a:rPr lang="en-US" sz="2400" b="1" i="1" dirty="0" smtClean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Max-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100баллов</a:t>
            </a:r>
            <a:endParaRPr lang="ru-RU" sz="2400" b="1" i="1" dirty="0">
              <a:solidFill>
                <a:srgbClr val="002060"/>
              </a:solidFill>
              <a:latin typeface="Times New Roman"/>
              <a:ea typeface="Times New Roman"/>
              <a:cs typeface="+mn-cs"/>
            </a:endParaRPr>
          </a:p>
          <a:p>
            <a:pPr marR="36830">
              <a:lnSpc>
                <a:spcPct val="115000"/>
              </a:lnSpc>
            </a:pPr>
            <a:r>
              <a:rPr lang="ru-RU" sz="2000" b="1" i="1" dirty="0" smtClean="0">
                <a:solidFill>
                  <a:srgbClr val="870E0B"/>
                </a:solidFill>
                <a:latin typeface="Times New Roman"/>
                <a:ea typeface="Calibri"/>
              </a:rPr>
              <a:t>с 13 декабря по 20 декабря 2019</a:t>
            </a:r>
            <a:endParaRPr lang="ru-RU" sz="2000" b="1" i="1" dirty="0">
              <a:solidFill>
                <a:srgbClr val="870E0B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832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5" y="2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01154" y="9468"/>
            <a:ext cx="6279158" cy="417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lvl="0">
              <a:lnSpc>
                <a:spcPct val="115000"/>
              </a:lnSpc>
            </a:pPr>
            <a:r>
              <a:rPr lang="ru-RU" sz="2000" b="1" i="1" dirty="0" err="1">
                <a:solidFill>
                  <a:schemeClr val="bg1"/>
                </a:solidFill>
                <a:latin typeface="Times New Roman"/>
                <a:ea typeface="Calibri"/>
              </a:rPr>
              <a:t>Рейтингование</a:t>
            </a:r>
            <a:r>
              <a:rPr lang="ru-RU" sz="2000" b="1" i="1" dirty="0">
                <a:solidFill>
                  <a:schemeClr val="bg1"/>
                </a:solidFill>
                <a:latin typeface="Times New Roman"/>
                <a:ea typeface="Calibri"/>
              </a:rPr>
              <a:t> заочного +1го очного = 15 участников</a:t>
            </a:r>
            <a:endParaRPr lang="ru-RU" sz="2000" b="1" i="1" dirty="0">
              <a:solidFill>
                <a:schemeClr val="bg1"/>
              </a:solidFill>
              <a:latin typeface="Times New Roman"/>
              <a:ea typeface="Times New Roman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71" y="687134"/>
            <a:ext cx="7339760" cy="592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43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5" y="2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479768" y="1988840"/>
            <a:ext cx="8098160" cy="44569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12065">
              <a:lnSpc>
                <a:spcPct val="115000"/>
              </a:lnSpc>
              <a:buSzPts val="1400"/>
              <a:tabLst>
                <a:tab pos="630555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регламент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: до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15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минут + 5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минут</a:t>
            </a:r>
          </a:p>
          <a:p>
            <a:pPr marR="12065">
              <a:lnSpc>
                <a:spcPct val="115000"/>
              </a:lnSpc>
              <a:buSzPts val="1400"/>
              <a:tabLst>
                <a:tab pos="630555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для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ответов на вопросы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жюри</a:t>
            </a:r>
          </a:p>
          <a:p>
            <a:pPr marR="12065">
              <a:lnSpc>
                <a:spcPct val="115000"/>
              </a:lnSpc>
              <a:buSzPts val="1400"/>
              <a:tabLst>
                <a:tab pos="630555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Формат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: </a:t>
            </a:r>
            <a:endParaRPr lang="ru-RU" sz="2400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R="12065">
              <a:lnSpc>
                <a:spcPct val="115000"/>
              </a:lnSpc>
              <a:buSzPts val="1400"/>
              <a:tabLst>
                <a:tab pos="630555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публичная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</a:rPr>
              <a:t>индивидуальная демонстрация способов трансляции на сцене образовательных технологий </a:t>
            </a:r>
            <a:endParaRPr lang="ru-RU" sz="2400" dirty="0" smtClean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R="12065">
              <a:lnSpc>
                <a:spcPct val="115000"/>
              </a:lnSpc>
              <a:buSzPts val="1400"/>
              <a:tabLst>
                <a:tab pos="630555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(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</a:rPr>
              <a:t>методов, эффективных приемов и др.) </a:t>
            </a:r>
            <a:endParaRPr lang="ru-RU" sz="2400" dirty="0" smtClean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R="36830" lvl="0">
              <a:lnSpc>
                <a:spcPct val="115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Calibri"/>
              </a:rPr>
              <a:t>по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Calibri"/>
              </a:rPr>
              <a:t>профориентации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Calibri"/>
              </a:rPr>
              <a:t>школьников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</a:p>
          <a:p>
            <a:pPr marR="36830" lvl="0" algn="l">
              <a:lnSpc>
                <a:spcPct val="115000"/>
              </a:lnSpc>
              <a:spcBef>
                <a:spcPts val="0"/>
              </a:spcBef>
            </a:pPr>
            <a:endParaRPr lang="ru-RU" sz="2400" b="1" i="1" dirty="0">
              <a:solidFill>
                <a:srgbClr val="002060"/>
              </a:solidFill>
              <a:latin typeface="Times New Roman"/>
              <a:ea typeface="Calibri"/>
              <a:cs typeface="+mn-cs"/>
            </a:endParaRPr>
          </a:p>
          <a:p>
            <a:pPr marR="12065">
              <a:lnSpc>
                <a:spcPct val="115000"/>
              </a:lnSpc>
              <a:buSzPts val="1400"/>
              <a:tabLst>
                <a:tab pos="630555" algn="l"/>
              </a:tabLst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170407"/>
            <a:ext cx="7738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Monotype Corsiva" pitchFamily="66" charset="0"/>
              </a:rPr>
              <a:t>Критерии оценивания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второго </a:t>
            </a:r>
            <a:r>
              <a:rPr lang="ru-RU" sz="2800" b="1" i="1" dirty="0">
                <a:solidFill>
                  <a:srgbClr val="002060"/>
                </a:solidFill>
                <a:latin typeface="Times New Roman"/>
                <a:ea typeface="Times New Roman"/>
              </a:rPr>
              <a:t>(очного) тура -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«Мастер-класс</a:t>
            </a:r>
            <a:r>
              <a:rPr lang="ru-RU" sz="2800" b="1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»</a:t>
            </a:r>
            <a:endParaRPr lang="ru-RU" sz="2800" b="1" i="1" dirty="0">
              <a:solidFill>
                <a:srgbClr val="1F497D">
                  <a:lumMod val="50000"/>
                </a:srgb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75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3" y="-13996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515432" y="3140968"/>
            <a:ext cx="8098160" cy="17926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Критерии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оценивания: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Актуальность и методическое обоснование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Творческий подход и импровизация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Исследовательская компетентность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Коммуникативная культура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Рефлексивная культура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Информационная и языковая культура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Ценностные ориентиры и воспитательная направленность</a:t>
            </a:r>
          </a:p>
          <a:p>
            <a:pPr marL="342900" lvl="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Метапредметность</a:t>
            </a: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  <a:cs typeface="+mn-cs"/>
              </a:rPr>
              <a:t>и универсальность подходов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 Развивающий характер и результативность</a:t>
            </a:r>
          </a:p>
          <a:p>
            <a:pPr marL="342900" marR="36830" indent="-342900" algn="just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002060"/>
                </a:solidFill>
                <a:latin typeface="Times New Roman"/>
                <a:ea typeface="Calibri"/>
              </a:rPr>
              <a:t>Проектная деятельность с опорой на разнообразные образовательные потребности обучающихся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tabLst>
                <a:tab pos="457200" algn="l"/>
                <a:tab pos="810895" algn="l"/>
              </a:tabLst>
            </a:pPr>
            <a:endParaRPr lang="ru-RU" sz="2200" b="1" i="1" dirty="0" smtClean="0">
              <a:solidFill>
                <a:srgbClr val="002060"/>
              </a:solidFill>
              <a:latin typeface="Times New Roman"/>
              <a:ea typeface="Times New Roman"/>
              <a:cs typeface="+mn-cs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tabLst>
                <a:tab pos="457200" algn="l"/>
                <a:tab pos="810895" algn="l"/>
              </a:tabLst>
            </a:pPr>
            <a:r>
              <a:rPr lang="en-US" sz="2200" b="1" i="1" dirty="0" smtClean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Max-30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баллов 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tabLst>
                <a:tab pos="457200" algn="l"/>
                <a:tab pos="810895" algn="l"/>
              </a:tabLst>
            </a:pPr>
            <a:r>
              <a:rPr lang="ru-RU" sz="2000" b="1" i="1" dirty="0" smtClean="0">
                <a:solidFill>
                  <a:srgbClr val="870E0B"/>
                </a:solidFill>
                <a:latin typeface="Times New Roman"/>
                <a:ea typeface="Calibri"/>
              </a:rPr>
              <a:t>10 </a:t>
            </a:r>
            <a:r>
              <a:rPr lang="ru-RU" sz="2000" b="1" i="1" dirty="0">
                <a:solidFill>
                  <a:srgbClr val="870E0B"/>
                </a:solidFill>
                <a:latin typeface="Times New Roman"/>
                <a:ea typeface="Calibri"/>
              </a:rPr>
              <a:t>января 2020 года</a:t>
            </a:r>
            <a:endParaRPr lang="ru-RU" sz="2000" b="1" i="1" dirty="0">
              <a:solidFill>
                <a:srgbClr val="870E0B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80528" y="438149"/>
            <a:ext cx="6262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Monotype Corsiva" pitchFamily="66" charset="0"/>
              </a:rPr>
              <a:t>Критерии оценивания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второго </a:t>
            </a:r>
            <a:r>
              <a:rPr lang="ru-RU" sz="2800" b="1" i="1" dirty="0">
                <a:solidFill>
                  <a:srgbClr val="002060"/>
                </a:solidFill>
                <a:latin typeface="Times New Roman"/>
                <a:ea typeface="Times New Roman"/>
              </a:rPr>
              <a:t>(очного) тура -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«Мастер-класс</a:t>
            </a:r>
            <a:r>
              <a:rPr lang="ru-RU" sz="2800" b="1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»</a:t>
            </a:r>
            <a:endParaRPr lang="ru-RU" sz="2800" b="1" i="1" dirty="0">
              <a:solidFill>
                <a:srgbClr val="1F497D">
                  <a:lumMod val="50000"/>
                </a:srgb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1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5" y="2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467544" y="1996391"/>
            <a:ext cx="8352928" cy="44569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marR="30480" algn="just">
              <a:lnSpc>
                <a:spcPct val="115000"/>
              </a:lnSpc>
              <a:spcAft>
                <a:spcPts val="0"/>
              </a:spcAft>
              <a:tabLst>
                <a:tab pos="810895" algn="l"/>
              </a:tabLst>
            </a:pPr>
            <a:r>
              <a:rPr lang="ru-RU" sz="20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Цель</a:t>
            </a:r>
            <a:r>
              <a:rPr lang="ru-RU" sz="2000" b="1" i="1" dirty="0">
                <a:solidFill>
                  <a:srgbClr val="002060"/>
                </a:solidFill>
                <a:latin typeface="Times New Roman"/>
                <a:ea typeface="Times New Roman"/>
              </a:rPr>
              <a:t>: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демонстрация культуры проектирования в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образовании,</a:t>
            </a:r>
          </a:p>
          <a:p>
            <a:pPr marR="30480" algn="just">
              <a:lnSpc>
                <a:spcPct val="115000"/>
              </a:lnSpc>
              <a:spcAft>
                <a:spcPts val="0"/>
              </a:spcAft>
              <a:tabLst>
                <a:tab pos="810895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видения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существующих проблем и путей их решения, умения продуктивно работать в команде и выстраивать конструктивное взаимодействие.</a:t>
            </a:r>
            <a:endParaRPr lang="ru-RU" sz="12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Формат: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5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конкурсантов накануне проведения конкурсного испытания в течение 15 минут проводят обсуждение и выбирают тему образовательного проекта, распределяют зоны ответственности каждого члена команды. Группа получает не менее 6 часов для разработки образовательного проекта и его оформления в электронном и/или другом формате. Для представления образовательного проекта на сцене группа получает 20 минут и в течение 10 минут отвечает на вопросы жюри. </a:t>
            </a:r>
            <a:endParaRPr lang="ru-RU" sz="20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marR="36830" lvl="0" algn="l">
              <a:lnSpc>
                <a:spcPct val="115000"/>
              </a:lnSpc>
              <a:spcBef>
                <a:spcPts val="0"/>
              </a:spcBef>
            </a:pPr>
            <a:r>
              <a:rPr lang="ru-RU" sz="2000" b="1" i="1" dirty="0" err="1">
                <a:solidFill>
                  <a:srgbClr val="870E0B"/>
                </a:solidFill>
                <a:latin typeface="Times New Roman"/>
                <a:ea typeface="Calibri"/>
                <a:cs typeface="+mn-cs"/>
              </a:rPr>
              <a:t>Рейтингование</a:t>
            </a:r>
            <a:r>
              <a:rPr lang="ru-RU" sz="2000" b="1" i="1" dirty="0">
                <a:solidFill>
                  <a:srgbClr val="870E0B"/>
                </a:solidFill>
                <a:latin typeface="Times New Roman"/>
                <a:ea typeface="Calibri"/>
                <a:cs typeface="+mn-cs"/>
              </a:rPr>
              <a:t> </a:t>
            </a:r>
            <a:r>
              <a:rPr lang="ru-RU" sz="2000" b="1" dirty="0" smtClean="0">
                <a:solidFill>
                  <a:srgbClr val="870E0B"/>
                </a:solidFill>
                <a:latin typeface="Times New Roman"/>
                <a:ea typeface="Calibri"/>
              </a:rPr>
              <a:t>по </a:t>
            </a:r>
            <a:r>
              <a:rPr lang="ru-RU" sz="2000" b="1" dirty="0">
                <a:solidFill>
                  <a:srgbClr val="870E0B"/>
                </a:solidFill>
                <a:latin typeface="Times New Roman"/>
                <a:ea typeface="Calibri"/>
              </a:rPr>
              <a:t>количеству баллов  второго (очного) </a:t>
            </a:r>
            <a:r>
              <a:rPr lang="ru-RU" sz="2000" b="1" dirty="0" smtClean="0">
                <a:solidFill>
                  <a:srgbClr val="870E0B"/>
                </a:solidFill>
                <a:latin typeface="Times New Roman"/>
                <a:ea typeface="Calibri"/>
              </a:rPr>
              <a:t>5 </a:t>
            </a:r>
            <a:r>
              <a:rPr lang="ru-RU" sz="2000" b="1" i="1" dirty="0" smtClean="0">
                <a:solidFill>
                  <a:srgbClr val="870E0B"/>
                </a:solidFill>
                <a:latin typeface="Times New Roman"/>
                <a:ea typeface="Calibri"/>
                <a:cs typeface="+mn-cs"/>
              </a:rPr>
              <a:t>участников</a:t>
            </a:r>
            <a:endParaRPr lang="ru-RU" sz="2000" b="1" i="1" dirty="0">
              <a:solidFill>
                <a:srgbClr val="870E0B"/>
              </a:solidFill>
              <a:latin typeface="Times New Roman"/>
              <a:ea typeface="Times New Roman"/>
              <a:cs typeface="+mn-cs"/>
            </a:endParaRPr>
          </a:p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870E0B"/>
                </a:solidFill>
                <a:latin typeface="Times New Roman"/>
                <a:ea typeface="Calibri"/>
                <a:cs typeface="Times New Roman"/>
              </a:rPr>
              <a:t>15 </a:t>
            </a:r>
            <a:r>
              <a:rPr lang="ru-RU" sz="2000" b="1" dirty="0">
                <a:solidFill>
                  <a:srgbClr val="870E0B"/>
                </a:solidFill>
                <a:latin typeface="Times New Roman"/>
                <a:ea typeface="Calibri"/>
                <a:cs typeface="Times New Roman"/>
              </a:rPr>
              <a:t>января 2020 </a:t>
            </a:r>
            <a:r>
              <a:rPr lang="ru-RU" sz="2000" b="1" dirty="0" smtClean="0">
                <a:solidFill>
                  <a:srgbClr val="870E0B"/>
                </a:solidFill>
                <a:latin typeface="Times New Roman"/>
                <a:ea typeface="Calibri"/>
                <a:cs typeface="Times New Roman"/>
              </a:rPr>
              <a:t>года</a:t>
            </a:r>
            <a:endParaRPr lang="ru-RU" sz="1800" dirty="0"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63959"/>
            <a:ext cx="7954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Monotype Corsiva" pitchFamily="66" charset="0"/>
              </a:rPr>
              <a:t>Критерии оценивания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второго </a:t>
            </a:r>
            <a:r>
              <a:rPr lang="ru-RU" sz="2800" b="1" i="1" dirty="0">
                <a:solidFill>
                  <a:srgbClr val="002060"/>
                </a:solidFill>
                <a:latin typeface="Times New Roman"/>
                <a:ea typeface="Times New Roman"/>
              </a:rPr>
              <a:t>(очного) тура -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«Образовательный проект»</a:t>
            </a:r>
            <a:endParaRPr lang="ru-RU" sz="2800" b="1" i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77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7" y="-39540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392984" y="3573016"/>
            <a:ext cx="8352928" cy="864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36830" lvl="0">
              <a:lnSpc>
                <a:spcPct val="115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Критерии оценивания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:</a:t>
            </a:r>
          </a:p>
          <a:p>
            <a:pPr marL="285750" marR="36830" lvl="0" indent="-285750" algn="l">
              <a:lnSpc>
                <a:spcPct val="115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</a:rPr>
              <a:t>Исследовательская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деятельность</a:t>
            </a:r>
          </a:p>
          <a:p>
            <a:pPr marL="285750" marR="36830" lvl="0" indent="-285750" algn="l">
              <a:lnSpc>
                <a:spcPct val="115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</a:rPr>
              <a:t>Коммуникационная и языковая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культура</a:t>
            </a:r>
          </a:p>
          <a:p>
            <a:pPr marL="285750" marR="36830" lvl="0" indent="-285750" algn="l">
              <a:lnSpc>
                <a:spcPct val="115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</a:rPr>
              <a:t>Актуальность и реалистичность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решений</a:t>
            </a:r>
          </a:p>
          <a:p>
            <a:pPr marL="285750" marR="36830" lvl="0" indent="-285750" algn="l">
              <a:lnSpc>
                <a:spcPct val="115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</a:rPr>
              <a:t>Результативность и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продуктивность</a:t>
            </a:r>
          </a:p>
          <a:p>
            <a:pPr marL="342900" marR="36830" lvl="0" indent="-342900" algn="l">
              <a:lnSpc>
                <a:spcPct val="115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</a:rPr>
              <a:t>Творчество и оригинальность в представлении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проекта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tabLst>
                <a:tab pos="457200" algn="l"/>
                <a:tab pos="810895" algn="l"/>
              </a:tabLst>
            </a:pPr>
            <a:r>
              <a:rPr lang="en-US" sz="2200" b="1" i="1" dirty="0" smtClean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Max-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5</a:t>
            </a:r>
            <a:r>
              <a:rPr lang="en-US" sz="2200" b="1" i="1" dirty="0" smtClean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0</a:t>
            </a:r>
            <a:r>
              <a:rPr lang="ru-RU" sz="2200" b="1" i="1" dirty="0">
                <a:solidFill>
                  <a:srgbClr val="002060"/>
                </a:solidFill>
                <a:latin typeface="Times New Roman"/>
                <a:ea typeface="Times New Roman"/>
                <a:cs typeface="+mn-cs"/>
              </a:rPr>
              <a:t>баллов </a:t>
            </a:r>
          </a:p>
          <a:p>
            <a:pPr marR="36830" lvl="0">
              <a:lnSpc>
                <a:spcPct val="115000"/>
              </a:lnSpc>
              <a:spcBef>
                <a:spcPts val="0"/>
              </a:spcBef>
            </a:pPr>
            <a:r>
              <a:rPr lang="ru-RU" sz="2000" b="1" i="1" dirty="0" err="1" smtClean="0">
                <a:solidFill>
                  <a:srgbClr val="870E0B"/>
                </a:solidFill>
                <a:latin typeface="Times New Roman"/>
                <a:ea typeface="Calibri"/>
                <a:cs typeface="+mn-cs"/>
              </a:rPr>
              <a:t>Рейтингование</a:t>
            </a:r>
            <a:r>
              <a:rPr lang="ru-RU" sz="2000" b="1" i="1" dirty="0" smtClean="0">
                <a:solidFill>
                  <a:srgbClr val="870E0B"/>
                </a:solidFill>
                <a:latin typeface="Times New Roman"/>
                <a:ea typeface="Calibri"/>
                <a:cs typeface="+mn-cs"/>
              </a:rPr>
              <a:t> </a:t>
            </a:r>
            <a:r>
              <a:rPr lang="ru-RU" sz="2000" b="1" i="1" dirty="0">
                <a:solidFill>
                  <a:srgbClr val="870E0B"/>
                </a:solidFill>
                <a:latin typeface="Times New Roman"/>
                <a:ea typeface="Calibri"/>
                <a:cs typeface="+mn-cs"/>
              </a:rPr>
              <a:t>по количеству баллов  второго (очного) =</a:t>
            </a:r>
            <a:r>
              <a:rPr lang="ru-RU" sz="2000" b="1" i="1" dirty="0" smtClean="0">
                <a:solidFill>
                  <a:srgbClr val="870E0B"/>
                </a:solidFill>
                <a:latin typeface="Times New Roman"/>
                <a:ea typeface="Calibri"/>
                <a:cs typeface="+mn-cs"/>
              </a:rPr>
              <a:t>5 </a:t>
            </a:r>
            <a:r>
              <a:rPr lang="ru-RU" sz="2000" b="1" i="1" dirty="0">
                <a:solidFill>
                  <a:srgbClr val="870E0B"/>
                </a:solidFill>
                <a:latin typeface="Times New Roman"/>
                <a:ea typeface="Calibri"/>
                <a:cs typeface="+mn-cs"/>
              </a:rPr>
              <a:t>участников</a:t>
            </a:r>
            <a:endParaRPr lang="ru-RU" sz="2000" b="1" i="1" dirty="0">
              <a:solidFill>
                <a:srgbClr val="870E0B"/>
              </a:solidFill>
              <a:latin typeface="Times New Roman"/>
              <a:ea typeface="Times New Roman"/>
              <a:cs typeface="+mn-cs"/>
            </a:endParaRPr>
          </a:p>
          <a:p>
            <a:pPr lvl="0" indent="449580">
              <a:lnSpc>
                <a:spcPct val="115000"/>
              </a:lnSpc>
              <a:spcBef>
                <a:spcPts val="0"/>
              </a:spcBef>
            </a:pPr>
            <a:r>
              <a:rPr lang="ru-RU" sz="2000" b="1" i="1" dirty="0">
                <a:solidFill>
                  <a:srgbClr val="870E0B"/>
                </a:solidFill>
                <a:latin typeface="Times New Roman"/>
                <a:ea typeface="Calibri"/>
                <a:cs typeface="Times New Roman"/>
              </a:rPr>
              <a:t>15 января 2020 года</a:t>
            </a:r>
            <a:endParaRPr lang="ru-RU" sz="18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R="36830" lvl="0">
              <a:lnSpc>
                <a:spcPct val="115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002060"/>
                </a:solidFill>
                <a:latin typeface="Times New Roman"/>
                <a:ea typeface="Calibri"/>
              </a:rPr>
              <a:t>Оценивается индивидуальное участие каждого конкурсанта </a:t>
            </a:r>
            <a:endParaRPr lang="ru-RU" sz="2200" b="1" dirty="0" smtClean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R="36830" lvl="0">
              <a:lnSpc>
                <a:spcPct val="115000"/>
              </a:lnSpc>
              <a:spcBef>
                <a:spcPts val="0"/>
              </a:spcBef>
            </a:pPr>
            <a:r>
              <a:rPr lang="ru-RU" sz="2200" b="1" dirty="0" smtClean="0">
                <a:solidFill>
                  <a:srgbClr val="002060"/>
                </a:solidFill>
                <a:latin typeface="Times New Roman"/>
                <a:ea typeface="Calibri"/>
              </a:rPr>
              <a:t>в </a:t>
            </a:r>
            <a:r>
              <a:rPr lang="ru-RU" sz="2200" b="1" dirty="0">
                <a:solidFill>
                  <a:srgbClr val="002060"/>
                </a:solidFill>
                <a:latin typeface="Times New Roman"/>
                <a:ea typeface="Calibri"/>
              </a:rPr>
              <a:t>групповой разработке и представлении </a:t>
            </a:r>
            <a:endParaRPr lang="ru-RU" sz="2200" b="1" dirty="0" smtClean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R="36830" lvl="0">
              <a:lnSpc>
                <a:spcPct val="115000"/>
              </a:lnSpc>
              <a:spcBef>
                <a:spcPts val="0"/>
              </a:spcBef>
            </a:pPr>
            <a:r>
              <a:rPr lang="ru-RU" sz="2200" b="1" dirty="0" smtClean="0">
                <a:solidFill>
                  <a:srgbClr val="002060"/>
                </a:solidFill>
                <a:latin typeface="Times New Roman"/>
                <a:ea typeface="Calibri"/>
              </a:rPr>
              <a:t>образовательного проекта</a:t>
            </a:r>
            <a:endParaRPr lang="ru-RU" sz="22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63959"/>
            <a:ext cx="7954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Monotype Corsiva" pitchFamily="66" charset="0"/>
              </a:rPr>
              <a:t>Критерии оценивания </a:t>
            </a:r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второго </a:t>
            </a:r>
            <a:r>
              <a:rPr lang="ru-RU" sz="2800" b="1" i="1" dirty="0">
                <a:solidFill>
                  <a:srgbClr val="002060"/>
                </a:solidFill>
                <a:latin typeface="Times New Roman"/>
                <a:ea typeface="Times New Roman"/>
              </a:rPr>
              <a:t>(очного) тура -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«Образовательный проект»</a:t>
            </a:r>
            <a:endParaRPr lang="ru-RU" sz="2800" b="1" i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32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792" y="702975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Победители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и участники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республиканского этапа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Всероссийского конкурса </a:t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«Учитель года России»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1778535"/>
            <a:ext cx="1764196" cy="238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4005064"/>
            <a:ext cx="29523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Нигматуллин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Р.Н.,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физики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с углубленным изучением отдельных предметов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Большой Кукмор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место в номинации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дебют»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2016г.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4114960"/>
            <a:ext cx="29523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Муллагалиева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Л.А.,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им.С.А.Ахтямова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Манзарас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номинации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«Творчество и инновации» 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2017г.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ПК-11\Downloads\IMG_08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456" y="1975732"/>
            <a:ext cx="1653480" cy="2236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1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" y="21643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9475" y="702975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Победители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и участники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республиканского этапа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Всероссийского конкурса </a:t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«Учитель года России»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9475" y="4157464"/>
            <a:ext cx="2952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Раимова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Т.Н.,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Нижняя Русь»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 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номинации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«Энергия, смелость, воля» 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2018г.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ПК-11\Documents\УЧИТЕЛЬ ГОДА\УИТЕЛЬ ГОДА-18\фото, диплом регион побед УГ-18\Казань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88" y="1903303"/>
            <a:ext cx="1962090" cy="22402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К-11\Documents\УЧИТЕЛЬ ГОДА\УИТЕЛЬ ГОДА-18\фото, диплом регион побед УГ-18\Миннемуллина Чулпан Рамиловн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618" y="1903304"/>
            <a:ext cx="1831520" cy="2254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148064" y="4143563"/>
            <a:ext cx="29523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Миннемуллина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Ч.Р..,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им.С.А.Ахтямова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Манзарас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номинации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дебют»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2018г.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49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72" y="2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21" y="142852"/>
            <a:ext cx="1464721" cy="10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9475" y="702975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Победители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и участники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республиканского этапа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Всероссийского конкурса </a:t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«Учитель года России»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9475" y="4365104"/>
            <a:ext cx="2952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Ромазанова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Е.В..,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«КСШ №4»,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регионального этапа «Учитель года»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2019г.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48063" y="4143563"/>
            <a:ext cx="31567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Андреева А.А.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 МБОУ «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Мнопрофильный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лицей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им.А.М.Булатова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Кукмор»,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 в номинации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Calibri"/>
              </a:rPr>
              <a:t>За 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</a:rPr>
              <a:t>эрудицию и неординарное мышление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2019г.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Users\ПК-11\Documents\УЧИТЕЛЬ ГОДА\Учитель года 18-19\На Региональн этап\Андреева А.А\Андреева А.А.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3" t="16000" r="22741" b="44666"/>
          <a:stretch/>
        </p:blipFill>
        <p:spPr bwMode="auto">
          <a:xfrm>
            <a:off x="5627210" y="1698163"/>
            <a:ext cx="2182015" cy="23069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К-11\Documents\УЧИТЕЛЬ ГОДА\Учитель года 18-19\На Региональн этап\Ромазанова Е.В\Ромазанова Е.В.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7"/>
          <a:stretch/>
        </p:blipFill>
        <p:spPr bwMode="auto">
          <a:xfrm>
            <a:off x="827584" y="1720900"/>
            <a:ext cx="1944216" cy="2422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14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5" y="2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7970" r="6015" b="7434"/>
          <a:stretch/>
        </p:blipFill>
        <p:spPr bwMode="auto">
          <a:xfrm>
            <a:off x="0" y="620689"/>
            <a:ext cx="9144000" cy="6603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590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SinAbstr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5" y="2"/>
            <a:ext cx="9149107" cy="687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584" y="3573016"/>
            <a:ext cx="3962400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793304" y="947671"/>
            <a:ext cx="7772400" cy="319411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2000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Всероссийский конкурс</a:t>
            </a:r>
          </a:p>
          <a:p>
            <a:pPr lvl="0">
              <a:spcBef>
                <a:spcPct val="2000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«Учитель года России»</a:t>
            </a:r>
          </a:p>
          <a:p>
            <a:pPr lvl="0">
              <a:spcBef>
                <a:spcPct val="20000"/>
              </a:spcBef>
            </a:pPr>
            <a:r>
              <a:rPr lang="ru-RU" sz="2400" dirty="0">
                <a:solidFill>
                  <a:srgbClr val="002060"/>
                </a:solidFill>
              </a:rPr>
              <a:t>Подробнее:</a:t>
            </a:r>
            <a:r>
              <a:rPr lang="ru-RU" sz="4000" dirty="0">
                <a:solidFill>
                  <a:prstClr val="black"/>
                </a:solidFill>
              </a:rPr>
              <a:t/>
            </a:r>
            <a:br>
              <a:rPr lang="ru-RU" sz="4000" dirty="0">
                <a:solidFill>
                  <a:prstClr val="black"/>
                </a:solidFill>
              </a:rPr>
            </a:b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teacher-of-russia.ru</a:t>
            </a:r>
            <a:endParaRPr lang="ru-RU" sz="2400" i="1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70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1761</TotalTime>
  <Words>779</Words>
  <Application>Microsoft Office PowerPoint</Application>
  <PresentationFormat>Экран (4:3)</PresentationFormat>
  <Paragraphs>165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Тема Office</vt:lpstr>
      <vt:lpstr>2_Тема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Лучший учитель  города Казани – 2015 Жеребьевка</dc:title>
  <dc:creator>User</dc:creator>
  <cp:lastModifiedBy>ПК-11</cp:lastModifiedBy>
  <cp:revision>115</cp:revision>
  <dcterms:created xsi:type="dcterms:W3CDTF">2015-01-28T09:43:21Z</dcterms:created>
  <dcterms:modified xsi:type="dcterms:W3CDTF">2019-12-02T07:07:33Z</dcterms:modified>
</cp:coreProperties>
</file>